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715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jp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3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t.wikipedia.org/wiki/Tim_Berners-Lee" TargetMode="External"/><Relationship Id="rId3" Type="http://schemas.openxmlformats.org/officeDocument/2006/relationships/hyperlink" Target="https://pt.wikipedia.org/wiki/CERN" TargetMode="External"/><Relationship Id="rId4" Type="http://schemas.openxmlformats.org/officeDocument/2006/relationships/hyperlink" Target="https://pt.wikipedia.org/wiki/Su%C3%AD%C3%A7a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7e8749be86_0_473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7e8749be86_0_4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7e8749be86_0_4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e8749be86_0_389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7e8749be86_0_38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Smartphones</a:t>
            </a:r>
            <a:endParaRPr/>
          </a:p>
        </p:txBody>
      </p:sp>
      <p:sp>
        <p:nvSpPr>
          <p:cNvPr id="242" name="Google Shape;242;g7e8749be86_0_38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7e8749be86_0_485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7e8749be86_0_4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Conteúdo</a:t>
            </a:r>
            <a:endParaRPr/>
          </a:p>
        </p:txBody>
      </p:sp>
      <p:sp>
        <p:nvSpPr>
          <p:cNvPr id="252" name="Google Shape;252;g7e8749be86_0_4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e8749be86_0_495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7e8749be86_0_4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Conteúdo</a:t>
            </a:r>
            <a:endParaRPr/>
          </a:p>
        </p:txBody>
      </p:sp>
      <p:sp>
        <p:nvSpPr>
          <p:cNvPr id="263" name="Google Shape;263;g7e8749be86_0_4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7e8749be86_0_586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7e8749be86_0_5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Primeiro Smarthphone 2007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208 3G</a:t>
            </a:r>
            <a:endParaRPr/>
          </a:p>
        </p:txBody>
      </p:sp>
      <p:sp>
        <p:nvSpPr>
          <p:cNvPr id="274" name="Google Shape;274;g7e8749be86_0_58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8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e8749be86_0_31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7e8749be86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Nuvem</a:t>
            </a:r>
            <a:endParaRPr/>
          </a:p>
        </p:txBody>
      </p:sp>
      <p:sp>
        <p:nvSpPr>
          <p:cNvPr id="289" name="Google Shape;289;g7e8749be86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e8749be86_0_38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7e8749be86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Provado poder da internet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O que eles tem em comum?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7e8749be86_0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7e8749be86_0_1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8" name="Google Shape;308;g7e8749be86_0_124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3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4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5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web </a:t>
            </a:r>
            <a:r>
              <a:rPr lang="pt-BR"/>
              <a:t>applications</a:t>
            </a:r>
            <a:r>
              <a:rPr lang="pt-BR"/>
              <a:t> usam </a:t>
            </a:r>
            <a:r>
              <a:rPr lang="pt-BR"/>
              <a:t>necessariamente</a:t>
            </a:r>
            <a:r>
              <a:rPr lang="pt-BR"/>
              <a:t> o browser</a:t>
            </a:r>
            <a:endParaRPr/>
          </a:p>
        </p:txBody>
      </p:sp>
      <p:sp>
        <p:nvSpPr>
          <p:cNvPr id="340" name="Google Shape;340;p17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8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9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7e8749be86_0_10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7e8749be86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7e8749be86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0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4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5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6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e8749be86_0_0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e8749be8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7e8749be8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7:notes"/>
          <p:cNvSpPr/>
          <p:nvPr>
            <p:ph idx="2" type="sldImg"/>
          </p:nvPr>
        </p:nvSpPr>
        <p:spPr>
          <a:xfrm>
            <a:off x="960438" y="1143000"/>
            <a:ext cx="49371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Calibri"/>
              <a:buNone/>
            </a:pPr>
            <a:r>
              <a:rPr b="0" lang="pt-BR" sz="1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Internet é uma rede que interconecta globalmente vários computadores, possibilitando a comunicação entre estes, por meio de protocolos. Já a World Wide Web é uma grande teia que possibilita a troca e acesso de documentos e informações por meio da Internet, utilizando o protocolo HTTP na transmissão de dados.</a:t>
            </a:r>
            <a:endParaRPr b="0" sz="10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e8749be86_0_296:notes"/>
          <p:cNvSpPr/>
          <p:nvPr>
            <p:ph idx="2" type="sldImg"/>
          </p:nvPr>
        </p:nvSpPr>
        <p:spPr>
          <a:xfrm>
            <a:off x="960438" y="1143000"/>
            <a:ext cx="4937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7e8749be86_0_2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/>
              <a:t>Internet (web)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pt-BR" sz="935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cientista </a:t>
            </a:r>
            <a:r>
              <a:rPr b="0" i="0" lang="pt-BR" sz="935" u="sng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Tim Berners-Lee</a:t>
            </a:r>
            <a:r>
              <a:rPr b="0" i="0" lang="pt-BR" sz="935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do CERN, criou a World Wide Web em 1991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pt-BR" sz="935" u="sng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CERN- Organização Europeia para a Investigação Nuclear</a:t>
            </a:r>
            <a:r>
              <a:rPr b="0" i="0" lang="pt-BR" sz="935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(</a:t>
            </a:r>
            <a:r>
              <a:rPr b="0" i="0" lang="pt-BR" sz="935" u="sng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Suíça</a:t>
            </a:r>
            <a:r>
              <a:rPr b="0" i="0" lang="pt-BR" sz="935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pt-BR" sz="935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  – HTML (1991)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2" name="Google Shape;222;g7e8749be86_0_29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143000" y="3001698"/>
            <a:ext cx="6858000" cy="13798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758943" y="-608939"/>
            <a:ext cx="3626115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e Título Vertical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5107914" y="1740032"/>
            <a:ext cx="484319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107413" y="-174493"/>
            <a:ext cx="484319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Conteúdo" type="obj">
  <p:cSld name="OBJEC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de Título" type="title">
  <p:cSld name="TITL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1143000" y="935302"/>
            <a:ext cx="6858000" cy="19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1143000" y="3001698"/>
            <a:ext cx="68580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9" name="Google Shape;99;p15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623888" y="1424782"/>
            <a:ext cx="7886700" cy="237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623888" y="3824553"/>
            <a:ext cx="78867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6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uas Partes de Conteúdo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628650" y="1521354"/>
            <a:ext cx="38862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2" type="body"/>
          </p:nvPr>
        </p:nvSpPr>
        <p:spPr>
          <a:xfrm>
            <a:off x="4629150" y="1521354"/>
            <a:ext cx="38862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ção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629841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629842" y="1400969"/>
            <a:ext cx="38682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8" name="Google Shape;118;p18"/>
          <p:cNvSpPr txBox="1"/>
          <p:nvPr>
            <p:ph idx="2" type="body"/>
          </p:nvPr>
        </p:nvSpPr>
        <p:spPr>
          <a:xfrm>
            <a:off x="629842" y="2087563"/>
            <a:ext cx="3868200" cy="30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3" type="body"/>
          </p:nvPr>
        </p:nvSpPr>
        <p:spPr>
          <a:xfrm>
            <a:off x="4629150" y="1400969"/>
            <a:ext cx="38874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0" name="Google Shape;120;p18"/>
          <p:cNvSpPr txBox="1"/>
          <p:nvPr>
            <p:ph idx="4" type="body"/>
          </p:nvPr>
        </p:nvSpPr>
        <p:spPr>
          <a:xfrm>
            <a:off x="4629150" y="2087563"/>
            <a:ext cx="3887400" cy="30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mente Título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9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údo com Legenda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629841" y="381000"/>
            <a:ext cx="2949300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3887391" y="822855"/>
            <a:ext cx="4629300" cy="40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36" name="Google Shape;136;p21"/>
          <p:cNvSpPr txBox="1"/>
          <p:nvPr>
            <p:ph idx="2" type="body"/>
          </p:nvPr>
        </p:nvSpPr>
        <p:spPr>
          <a:xfrm>
            <a:off x="629841" y="1714500"/>
            <a:ext cx="2949300" cy="3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37" name="Google Shape;137;p21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1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m com Legenda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629841" y="381000"/>
            <a:ext cx="2949300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/>
          <p:nvPr>
            <p:ph idx="2" type="pic"/>
          </p:nvPr>
        </p:nvSpPr>
        <p:spPr>
          <a:xfrm>
            <a:off x="3887391" y="822855"/>
            <a:ext cx="4629300" cy="40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629841" y="1714500"/>
            <a:ext cx="2949300" cy="3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44" name="Google Shape;144;p22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l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 rot="5400000">
            <a:off x="2758951" y="-608946"/>
            <a:ext cx="36261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e Título Vertical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 rot="5400000">
            <a:off x="5107951" y="1740071"/>
            <a:ext cx="48432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 rot="5400000">
            <a:off x="1107375" y="-174529"/>
            <a:ext cx="48432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623888" y="1424782"/>
            <a:ext cx="7886700" cy="23772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623888" y="3824553"/>
            <a:ext cx="7886700" cy="12501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uas Partes de Conteúdo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6286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4629150" y="1521354"/>
            <a:ext cx="38862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çã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629841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629842" y="1400969"/>
            <a:ext cx="3868340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29842" y="2087563"/>
            <a:ext cx="3868340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4629150" y="1400969"/>
            <a:ext cx="3887391" cy="6865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4629150" y="2087563"/>
            <a:ext cx="3887391" cy="30704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mente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údo com Legenda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m com Legenda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629841" y="381000"/>
            <a:ext cx="2949178" cy="13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3887391" y="822855"/>
            <a:ext cx="4629150" cy="4061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629841" y="1714500"/>
            <a:ext cx="2949178" cy="3176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6286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3028950" y="5296959"/>
            <a:ext cx="30861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457950" y="5296959"/>
            <a:ext cx="20574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6.jpg"/><Relationship Id="rId6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jpg"/><Relationship Id="rId4" Type="http://schemas.openxmlformats.org/officeDocument/2006/relationships/image" Target="../media/image21.jpg"/><Relationship Id="rId5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jpg"/><Relationship Id="rId4" Type="http://schemas.openxmlformats.org/officeDocument/2006/relationships/image" Target="../media/image20.jpg"/><Relationship Id="rId5" Type="http://schemas.openxmlformats.org/officeDocument/2006/relationships/image" Target="../media/image2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jpg"/><Relationship Id="rId4" Type="http://schemas.openxmlformats.org/officeDocument/2006/relationships/image" Target="../media/image27.jpg"/><Relationship Id="rId5" Type="http://schemas.openxmlformats.org/officeDocument/2006/relationships/image" Target="../media/image22.jpg"/><Relationship Id="rId6" Type="http://schemas.openxmlformats.org/officeDocument/2006/relationships/image" Target="../media/image33.jpg"/><Relationship Id="rId7" Type="http://schemas.openxmlformats.org/officeDocument/2006/relationships/image" Target="../media/image3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hyperlink" Target="https://transformacaodigital.com/transformacao-digital/como-a-internet-5g-ira-impulsionar-a-transformacao-digital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8.png"/><Relationship Id="rId4" Type="http://schemas.openxmlformats.org/officeDocument/2006/relationships/image" Target="../media/image3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pt.wikipedia.org/wiki/Internet" TargetMode="External"/><Relationship Id="rId4" Type="http://schemas.openxmlformats.org/officeDocument/2006/relationships/hyperlink" Target="https://www.w3.org/" TargetMode="External"/><Relationship Id="rId5" Type="http://schemas.openxmlformats.org/officeDocument/2006/relationships/hyperlink" Target="https://www.w3schools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hyperlink" Target="https://www.youtube.com/watch?v=pKxWPo73pX0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Relationship Id="rId4" Type="http://schemas.openxmlformats.org/officeDocument/2006/relationships/hyperlink" Target="https://exame.abril.com.br/tecnologia/cern-berco-da-internet-celebra-30-anos-da-rede-mundial-de-computadores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4.jpg"/><Relationship Id="rId5" Type="http://schemas.openxmlformats.org/officeDocument/2006/relationships/image" Target="../media/image10.gif"/><Relationship Id="rId6" Type="http://schemas.openxmlformats.org/officeDocument/2006/relationships/image" Target="../media/image19.jpg"/><Relationship Id="rId7" Type="http://schemas.openxmlformats.org/officeDocument/2006/relationships/image" Target="../media/image3.png"/><Relationship Id="rId8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ctrTitle"/>
          </p:nvPr>
        </p:nvSpPr>
        <p:spPr>
          <a:xfrm>
            <a:off x="1143000" y="935302"/>
            <a:ext cx="6858000" cy="19896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</a:pPr>
            <a:r>
              <a:rPr lang="pt-BR"/>
              <a:t>Introdução ao Desenvolvimento Web</a:t>
            </a:r>
            <a:br>
              <a:rPr lang="pt-BR"/>
            </a:br>
            <a:endParaRPr/>
          </a:p>
        </p:txBody>
      </p:sp>
      <p:sp>
        <p:nvSpPr>
          <p:cNvPr id="164" name="Google Shape;164;p25"/>
          <p:cNvSpPr txBox="1"/>
          <p:nvPr>
            <p:ph idx="1" type="subTitle"/>
          </p:nvPr>
        </p:nvSpPr>
        <p:spPr>
          <a:xfrm>
            <a:off x="1143000" y="3001698"/>
            <a:ext cx="6858000" cy="13798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pt-BR"/>
              <a:t>Prof. Vinícius Silveira Magnus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pt-BR"/>
              <a:t>Introdução a DW</a:t>
            </a:r>
            <a:endParaRPr/>
          </a:p>
        </p:txBody>
      </p:sp>
      <p:pic>
        <p:nvPicPr>
          <p:cNvPr id="165" name="Google Shape;16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36720" y="3468240"/>
            <a:ext cx="2807280" cy="2246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ctrTitle"/>
          </p:nvPr>
        </p:nvSpPr>
        <p:spPr>
          <a:xfrm>
            <a:off x="1143000" y="935302"/>
            <a:ext cx="6858000" cy="1989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Surge uma nova era...</a:t>
            </a:r>
            <a:endParaRPr/>
          </a:p>
        </p:txBody>
      </p:sp>
      <p:sp>
        <p:nvSpPr>
          <p:cNvPr id="238" name="Google Shape;238;p34"/>
          <p:cNvSpPr txBox="1"/>
          <p:nvPr>
            <p:ph idx="1" type="subTitle"/>
          </p:nvPr>
        </p:nvSpPr>
        <p:spPr>
          <a:xfrm>
            <a:off x="1143000" y="3001698"/>
            <a:ext cx="6858000" cy="1379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descr="Resultado de imagem para primeiros buscadores" id="245" name="Google Shape;245;p3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9668" r="9425" t="0"/>
          <a:stretch/>
        </p:blipFill>
        <p:spPr>
          <a:xfrm>
            <a:off x="4658444" y="2855183"/>
            <a:ext cx="4346700" cy="27270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pic>
        <p:nvPicPr>
          <p:cNvPr descr="Resultado de imagem para primeiros buscadores" id="246" name="Google Shape;246;p35"/>
          <p:cNvPicPr preferRelativeResize="0"/>
          <p:nvPr/>
        </p:nvPicPr>
        <p:blipFill rotWithShape="1">
          <a:blip r:embed="rId4">
            <a:alphaModFix/>
          </a:blip>
          <a:srcRect b="0" l="11235" r="7937" t="0"/>
          <a:stretch/>
        </p:blipFill>
        <p:spPr>
          <a:xfrm>
            <a:off x="4658444" y="111912"/>
            <a:ext cx="4336944" cy="2588145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pic>
        <p:nvPicPr>
          <p:cNvPr descr="Resultado de imagem para primeiros buscadores" id="247" name="Google Shape;247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13084" y="2855183"/>
            <a:ext cx="4197400" cy="2731577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  <p:pic>
        <p:nvPicPr>
          <p:cNvPr descr="Resultado de imagem para primeiros buscadores alta vista" id="248" name="Google Shape;248;p35"/>
          <p:cNvPicPr preferRelativeResize="0"/>
          <p:nvPr/>
        </p:nvPicPr>
        <p:blipFill rotWithShape="1">
          <a:blip r:embed="rId6">
            <a:alphaModFix/>
          </a:blip>
          <a:srcRect b="4456" l="1322" r="3539" t="21884"/>
          <a:stretch/>
        </p:blipFill>
        <p:spPr>
          <a:xfrm>
            <a:off x="215398" y="111912"/>
            <a:ext cx="4197400" cy="2588145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55" name="Google Shape;255;p36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descr="Resultado de imagem para site uol 1990" id="256" name="Google Shape;25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2708" y="161188"/>
            <a:ext cx="4173433" cy="26650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Zaz, um dos primeiros portais de Internet no Brasil (Foto: ReproduÃ§Ã£o / WebArchive)" id="257" name="Google Shape;25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9217" y="497881"/>
            <a:ext cx="3771900" cy="25977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 portal Starmedia tinha foco no pÃºblico da AmÃ©rica Latina (Foto: ReproduÃ§Ã£o / WebArchive)" id="258" name="Google Shape;258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87926" y="2843843"/>
            <a:ext cx="3533033" cy="2483866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6"/>
          <p:cNvSpPr txBox="1"/>
          <p:nvPr/>
        </p:nvSpPr>
        <p:spPr>
          <a:xfrm rot="-1335072">
            <a:off x="247814" y="3768949"/>
            <a:ext cx="3988190" cy="1200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pt-BR" sz="7200" u="none" cap="none" strike="noStrike">
                <a:solidFill>
                  <a:srgbClr val="C55A11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Conteúdo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66" name="Google Shape;266;p37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sp>
        <p:nvSpPr>
          <p:cNvPr id="267" name="Google Shape;267;p37"/>
          <p:cNvSpPr txBox="1"/>
          <p:nvPr/>
        </p:nvSpPr>
        <p:spPr>
          <a:xfrm rot="1310109">
            <a:off x="5278365" y="3625629"/>
            <a:ext cx="3973250" cy="12002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pt-BR" sz="7200" u="none" cap="none" strike="noStrike">
                <a:solidFill>
                  <a:srgbClr val="C55A11"/>
                </a:solidFill>
                <a:highlight>
                  <a:srgbClr val="C0C0C0"/>
                </a:highlight>
                <a:latin typeface="Calibri"/>
                <a:ea typeface="Calibri"/>
                <a:cs typeface="Calibri"/>
                <a:sym typeface="Calibri"/>
              </a:rPr>
              <a:t>Produtos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Resultado de imagem para ebay primeiro site" id="268" name="Google Shape;268;p37"/>
          <p:cNvPicPr preferRelativeResize="0"/>
          <p:nvPr/>
        </p:nvPicPr>
        <p:blipFill rotWithShape="1">
          <a:blip r:embed="rId3">
            <a:alphaModFix/>
          </a:blip>
          <a:srcRect b="7506" l="10987" r="18350" t="35714"/>
          <a:stretch/>
        </p:blipFill>
        <p:spPr>
          <a:xfrm>
            <a:off x="4753865" y="136422"/>
            <a:ext cx="4134722" cy="24917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alibaba primeiro site" id="269" name="Google Shape;269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479" y="858165"/>
            <a:ext cx="4408964" cy="25767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m relacionada" id="270" name="Google Shape;270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41588" y="3547339"/>
            <a:ext cx="3270745" cy="1965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8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77" name="Google Shape;277;p38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descr="Resultado de imagem para primeiro iphone" id="278" name="Google Shape;27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-1"/>
            <a:ext cx="9144000" cy="6671747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8"/>
          <p:cNvSpPr txBox="1"/>
          <p:nvPr/>
        </p:nvSpPr>
        <p:spPr>
          <a:xfrm>
            <a:off x="4488700" y="1138800"/>
            <a:ext cx="4146600" cy="8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 sz="2000">
                <a:latin typeface="Calibri"/>
                <a:ea typeface="Calibri"/>
                <a:cs typeface="Calibri"/>
                <a:sym typeface="Calibri"/>
              </a:rPr>
              <a:t>Toda internet na palma de sua mão</a:t>
            </a:r>
            <a:endParaRPr b="1" i="1"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9"/>
          <p:cNvSpPr txBox="1"/>
          <p:nvPr>
            <p:ph type="title"/>
          </p:nvPr>
        </p:nvSpPr>
        <p:spPr>
          <a:xfrm>
            <a:off x="623888" y="1424782"/>
            <a:ext cx="7886700" cy="23772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a internet (web) afeta o dia a dia? </a:t>
            </a:r>
            <a:endParaRPr/>
          </a:p>
        </p:txBody>
      </p:sp>
      <p:sp>
        <p:nvSpPr>
          <p:cNvPr id="285" name="Google Shape;285;p39"/>
          <p:cNvSpPr txBox="1"/>
          <p:nvPr>
            <p:ph idx="1" type="body"/>
          </p:nvPr>
        </p:nvSpPr>
        <p:spPr>
          <a:xfrm>
            <a:off x="623888" y="3824553"/>
            <a:ext cx="7886700" cy="12501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0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92" name="Google Shape;292;p40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descr="Resultado de imagem para redes sociais" id="293" name="Google Shape;293;p40"/>
          <p:cNvPicPr preferRelativeResize="0"/>
          <p:nvPr/>
        </p:nvPicPr>
        <p:blipFill rotWithShape="1">
          <a:blip r:embed="rId3">
            <a:alphaModFix/>
          </a:blip>
          <a:srcRect b="0" l="5419" r="3951" t="0"/>
          <a:stretch/>
        </p:blipFill>
        <p:spPr>
          <a:xfrm>
            <a:off x="0" y="-59121"/>
            <a:ext cx="9144001" cy="5833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1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00" name="Google Shape;300;p41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descr="Resultado de imagem para air bnb" id="301" name="Google Shape;30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4286251" cy="2857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uber" id="302" name="Google Shape;302;p41"/>
          <p:cNvPicPr preferRelativeResize="0"/>
          <p:nvPr/>
        </p:nvPicPr>
        <p:blipFill rotWithShape="1">
          <a:blip r:embed="rId4">
            <a:alphaModFix/>
          </a:blip>
          <a:srcRect b="0" l="11166" r="0" t="0"/>
          <a:stretch/>
        </p:blipFill>
        <p:spPr>
          <a:xfrm>
            <a:off x="4286250" y="0"/>
            <a:ext cx="4857751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alibaba site" id="303" name="Google Shape;303;p4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86250" y="2969947"/>
            <a:ext cx="4857750" cy="274505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mercado livre" id="304" name="Google Shape;304;p4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0" y="2857500"/>
            <a:ext cx="428625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amazon" id="305" name="Google Shape;305;p4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04812" y="4610100"/>
            <a:ext cx="3476622" cy="1047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sultado de imagem para carros autonomos" id="310" name="Google Shape;310;p42"/>
          <p:cNvPicPr preferRelativeResize="0"/>
          <p:nvPr/>
        </p:nvPicPr>
        <p:blipFill rotWithShape="1">
          <a:blip r:embed="rId3">
            <a:alphaModFix/>
          </a:blip>
          <a:srcRect b="0" l="3944" r="5997" t="0"/>
          <a:stretch/>
        </p:blipFill>
        <p:spPr>
          <a:xfrm>
            <a:off x="0" y="5334"/>
            <a:ext cx="9144000" cy="5709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3"/>
          <p:cNvSpPr txBox="1"/>
          <p:nvPr>
            <p:ph type="title"/>
          </p:nvPr>
        </p:nvSpPr>
        <p:spPr>
          <a:xfrm>
            <a:off x="623888" y="1424782"/>
            <a:ext cx="7886700" cy="23772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Estamos em uma nova era!!</a:t>
            </a:r>
            <a:endParaRPr/>
          </a:p>
        </p:txBody>
      </p:sp>
      <p:sp>
        <p:nvSpPr>
          <p:cNvPr id="316" name="Google Shape;316;p43"/>
          <p:cNvSpPr txBox="1"/>
          <p:nvPr>
            <p:ph idx="1" type="body"/>
          </p:nvPr>
        </p:nvSpPr>
        <p:spPr>
          <a:xfrm>
            <a:off x="623888" y="3824553"/>
            <a:ext cx="7886700" cy="12501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O Mundo e a Internet</a:t>
            </a:r>
            <a:br>
              <a:rPr lang="pt-BR"/>
            </a:b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359575" y="1521350"/>
            <a:ext cx="34809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pt-BR" sz="2400"/>
              <a:t>Dispositivos conectados: </a:t>
            </a:r>
            <a:endParaRPr/>
          </a:p>
          <a:p>
            <a:pPr indent="-171450" lvl="0" marL="171450" rtl="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2018:</a:t>
            </a:r>
            <a:endParaRPr/>
          </a:p>
          <a:p>
            <a:pPr indent="-171450" lvl="1" marL="514350" rtl="0" algn="l">
              <a:lnSpc>
                <a:spcPct val="8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 sz="2100"/>
              <a:t>8,2 bi</a:t>
            </a:r>
            <a:endParaRPr/>
          </a:p>
          <a:p>
            <a:pPr indent="-171450" lvl="0" marL="171450" rtl="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2022:</a:t>
            </a:r>
            <a:endParaRPr/>
          </a:p>
          <a:p>
            <a:pPr indent="-171450" lvl="1" marL="514350" rtl="0" algn="l">
              <a:lnSpc>
                <a:spcPct val="8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 sz="2100"/>
              <a:t>50 bi</a:t>
            </a:r>
            <a:endParaRPr sz="2400"/>
          </a:p>
          <a:p>
            <a:pPr indent="-171450" lvl="0" marL="171450" rtl="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Pessoas</a:t>
            </a:r>
            <a:endParaRPr/>
          </a:p>
          <a:p>
            <a:pPr indent="-171450" lvl="1" marL="514350" rtl="0" algn="l">
              <a:lnSpc>
                <a:spcPct val="8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 sz="2100"/>
              <a:t>4,5 bi conectadas</a:t>
            </a:r>
            <a:endParaRPr/>
          </a:p>
          <a:p>
            <a:pPr indent="-171450" lvl="1" marL="514350" rtl="0" algn="l">
              <a:lnSpc>
                <a:spcPct val="8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 sz="2100"/>
              <a:t>3,8 bi se conectam todos os dias</a:t>
            </a:r>
            <a:endParaRPr/>
          </a:p>
          <a:p>
            <a:pPr indent="-38100" lvl="1" marL="514350" rtl="0" algn="l">
              <a:lnSpc>
                <a:spcPct val="8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8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pic>
        <p:nvPicPr>
          <p:cNvPr id="172" name="Google Shape;17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38441" y="950851"/>
            <a:ext cx="4576909" cy="400958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6"/>
          <p:cNvSpPr/>
          <p:nvPr/>
        </p:nvSpPr>
        <p:spPr>
          <a:xfrm>
            <a:off x="2234565" y="5226063"/>
            <a:ext cx="669014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u="sng">
                <a:solidFill>
                  <a:schemeClr val="hlink"/>
                </a:solidFill>
                <a:hlinkClick r:id="rId4"/>
              </a:rPr>
              <a:t>Matéria - 5G e o futuro da internet...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4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Era da colaboratividade</a:t>
            </a:r>
            <a:endParaRPr/>
          </a:p>
        </p:txBody>
      </p:sp>
      <p:sp>
        <p:nvSpPr>
          <p:cNvPr id="322" name="Google Shape;322;p44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323" name="Google Shape;323;p44"/>
          <p:cNvPicPr preferRelativeResize="0"/>
          <p:nvPr/>
        </p:nvPicPr>
        <p:blipFill rotWithShape="1">
          <a:blip r:embed="rId3">
            <a:alphaModFix/>
          </a:blip>
          <a:srcRect b="0" l="1694" r="850" t="4653"/>
          <a:stretch/>
        </p:blipFill>
        <p:spPr>
          <a:xfrm>
            <a:off x="432900" y="1175131"/>
            <a:ext cx="8278200" cy="4318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5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Diversos dispositivos</a:t>
            </a:r>
            <a:endParaRPr/>
          </a:p>
        </p:txBody>
      </p:sp>
      <p:sp>
        <p:nvSpPr>
          <p:cNvPr id="329" name="Google Shape;329;p45"/>
          <p:cNvSpPr txBox="1"/>
          <p:nvPr>
            <p:ph idx="1" type="body"/>
          </p:nvPr>
        </p:nvSpPr>
        <p:spPr>
          <a:xfrm>
            <a:off x="628650" y="1521354"/>
            <a:ext cx="302895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/>
              <a:t>Desktop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/>
              <a:t>Notebook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/>
              <a:t>Tablet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/>
              <a:t>Smatphone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/>
              <a:t>Televisão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/>
              <a:t>Centrais multimídia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pt-BR"/>
              <a:t>Veículos / Aviões</a:t>
            </a:r>
            <a:endParaRPr/>
          </a:p>
          <a:p>
            <a:pPr indent="-381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330" name="Google Shape;33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48109" y="1181364"/>
            <a:ext cx="5695891" cy="4306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6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Tudo isso é mostrado como?</a:t>
            </a:r>
            <a:endParaRPr/>
          </a:p>
        </p:txBody>
      </p:sp>
      <p:sp>
        <p:nvSpPr>
          <p:cNvPr id="336" name="Google Shape;336;p46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337" name="Google Shape;337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0354" y="892347"/>
            <a:ext cx="6923291" cy="4884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7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O que é mais global?</a:t>
            </a:r>
            <a:endParaRPr/>
          </a:p>
        </p:txBody>
      </p:sp>
      <p:sp>
        <p:nvSpPr>
          <p:cNvPr id="343" name="Google Shape;343;p47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344" name="Google Shape;34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9590" y="1918171"/>
            <a:ext cx="7925760" cy="2832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8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350" name="Google Shape;350;p48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  <p:pic>
        <p:nvPicPr>
          <p:cNvPr id="351" name="Google Shape;35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560" y="171720"/>
            <a:ext cx="7382880" cy="5543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9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Protocolo HTTP</a:t>
            </a:r>
            <a:endParaRPr/>
          </a:p>
        </p:txBody>
      </p:sp>
      <p:sp>
        <p:nvSpPr>
          <p:cNvPr id="357" name="Google Shape;357;p49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pt-BR"/>
              <a:t>O </a:t>
            </a:r>
            <a:r>
              <a:rPr b="1" lang="pt-BR"/>
              <a:t>Hypertext Transfer Protocol</a:t>
            </a:r>
            <a:r>
              <a:rPr lang="pt-BR"/>
              <a:t>, sigla HTTP (em português Protocolo de Transferência de Hipertexto) é um protocolo de comunicação (na camada de aplicação segundo o Modelo TCP/IP) utilizado para sistemas de informação de hipermídia, distribuídos e colaborativos. Ele é a base para a comunicação de dados da World Wide Web.</a:t>
            </a:r>
            <a:endParaRPr/>
          </a:p>
        </p:txBody>
      </p:sp>
      <p:pic>
        <p:nvPicPr>
          <p:cNvPr id="358" name="Google Shape;358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2162" y="3410611"/>
            <a:ext cx="6327275" cy="2163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0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o </a:t>
            </a:r>
            <a:r>
              <a:rPr lang="pt-BR"/>
              <a:t>browser</a:t>
            </a:r>
            <a:r>
              <a:rPr lang="pt-BR"/>
              <a:t> entende?</a:t>
            </a:r>
            <a:endParaRPr/>
          </a:p>
        </p:txBody>
      </p:sp>
      <p:pic>
        <p:nvPicPr>
          <p:cNvPr id="365" name="Google Shape;36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4400" y="1449450"/>
            <a:ext cx="6188559" cy="362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8175" y="4976075"/>
            <a:ext cx="1240176" cy="66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1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Referências</a:t>
            </a:r>
            <a:endParaRPr/>
          </a:p>
        </p:txBody>
      </p:sp>
      <p:sp>
        <p:nvSpPr>
          <p:cNvPr id="372" name="Google Shape;372;p51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780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 u="sng">
                <a:solidFill>
                  <a:schemeClr val="hlink"/>
                </a:solidFill>
                <a:hlinkClick r:id="rId3"/>
              </a:rPr>
              <a:t>https://pt.wikipedia.org/wiki/Internet</a:t>
            </a:r>
            <a:endParaRPr sz="2800"/>
          </a:p>
          <a:p>
            <a:pPr indent="-171450" lvl="1" marL="514350" rtl="0" algn="l">
              <a:lnSpc>
                <a:spcPct val="115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500"/>
              <a:buChar char="•"/>
            </a:pPr>
            <a:r>
              <a:rPr lang="pt-BR" sz="2500"/>
              <a:t>Use com moderação</a:t>
            </a:r>
            <a:endParaRPr/>
          </a:p>
          <a:p>
            <a:pPr indent="-17780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 u="sng">
                <a:solidFill>
                  <a:schemeClr val="hlink"/>
                </a:solidFill>
                <a:hlinkClick r:id="rId4"/>
              </a:rPr>
              <a:t>https://www.w3.org/</a:t>
            </a:r>
            <a:endParaRPr sz="2800"/>
          </a:p>
          <a:p>
            <a:pPr indent="-17780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 u="sng">
                <a:solidFill>
                  <a:schemeClr val="hlink"/>
                </a:solidFill>
                <a:hlinkClick r:id="rId5"/>
              </a:rPr>
              <a:t>https://www.w3schools.com/</a:t>
            </a:r>
            <a:endParaRPr sz="2800"/>
          </a:p>
          <a:p>
            <a:pPr indent="-381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A História da Internet</a:t>
            </a:r>
            <a:endParaRPr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0320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pt-BR" sz="3200"/>
              <a:t>Década de 60</a:t>
            </a:r>
            <a:endParaRPr/>
          </a:p>
          <a:p>
            <a:pPr indent="-171450" lvl="2" marL="857250" rtl="0" algn="l">
              <a:lnSpc>
                <a:spcPct val="115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pt-BR" sz="2000"/>
              <a:t>Estudo para criação de rede de comutação de pacotes com Reino Unido, EUA e França.</a:t>
            </a:r>
            <a:endParaRPr/>
          </a:p>
          <a:p>
            <a:pPr indent="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/>
          </a:p>
          <a:p>
            <a:pPr indent="-177800" lvl="1" marL="514350" rtl="0" algn="l">
              <a:lnSpc>
                <a:spcPct val="115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Cresce o interesse e investimentos pelo potencial.</a:t>
            </a:r>
            <a:endParaRPr/>
          </a:p>
          <a:p>
            <a:pPr indent="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3200"/>
          </a:p>
        </p:txBody>
      </p:sp>
      <p:pic>
        <p:nvPicPr>
          <p:cNvPr id="180" name="Google Shape;18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45240" y="36000"/>
            <a:ext cx="2496960" cy="14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 txBox="1"/>
          <p:nvPr/>
        </p:nvSpPr>
        <p:spPr>
          <a:xfrm>
            <a:off x="5547400" y="5194625"/>
            <a:ext cx="35949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hlink"/>
                </a:solidFill>
                <a:hlinkClick r:id="rId4"/>
              </a:rPr>
              <a:t>Vídeo - História da Internet....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ARPANET</a:t>
            </a:r>
            <a:endParaRPr/>
          </a:p>
        </p:txBody>
      </p:sp>
      <p:sp>
        <p:nvSpPr>
          <p:cNvPr id="187" name="Google Shape;187;p28"/>
          <p:cNvSpPr txBox="1"/>
          <p:nvPr>
            <p:ph idx="1" type="body"/>
          </p:nvPr>
        </p:nvSpPr>
        <p:spPr>
          <a:xfrm>
            <a:off x="628650" y="1521354"/>
            <a:ext cx="7886700" cy="3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780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Em 1969 o Departamento de Defesa dos Estados Unidos (agência ARPA) cria a primeira rede de computadores;</a:t>
            </a:r>
            <a:endParaRPr/>
          </a:p>
          <a:p>
            <a:pPr indent="-171450" lvl="2" marL="857250" rtl="0" algn="l">
              <a:lnSpc>
                <a:spcPct val="115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pt-BR" sz="1800"/>
              <a:t>Ligar bases militares;</a:t>
            </a:r>
            <a:endParaRPr/>
          </a:p>
          <a:p>
            <a:pPr indent="-17780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Desenvolvimento de protocolos para internetworking;</a:t>
            </a:r>
            <a:endParaRPr/>
          </a:p>
          <a:p>
            <a:pPr indent="-17780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1971 possuía 15 pontos conectados;</a:t>
            </a:r>
            <a:endParaRPr/>
          </a:p>
          <a:p>
            <a:pPr indent="-17780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1973 conexão EUA x Reino Unido.</a:t>
            </a:r>
            <a:endParaRPr/>
          </a:p>
          <a:p>
            <a:pPr indent="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Protocolos de rede </a:t>
            </a:r>
            <a:br>
              <a:rPr lang="pt-BR"/>
            </a:br>
            <a:endParaRPr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780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Antigos</a:t>
            </a:r>
            <a:endParaRPr/>
          </a:p>
          <a:p>
            <a:pPr indent="-171450" lvl="1" marL="514350" rtl="0" algn="l">
              <a:lnSpc>
                <a:spcPct val="115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pt-BR" sz="2400"/>
              <a:t>X.25 (modelo OSI);</a:t>
            </a:r>
            <a:endParaRPr/>
          </a:p>
          <a:p>
            <a:pPr indent="-17780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Modernos</a:t>
            </a:r>
            <a:endParaRPr/>
          </a:p>
          <a:p>
            <a:pPr indent="-171450" lvl="1" marL="514350" rtl="0" algn="l">
              <a:lnSpc>
                <a:spcPct val="115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pt-BR" sz="2400"/>
              <a:t>TCP/IP</a:t>
            </a:r>
            <a:r>
              <a:rPr lang="pt-BR" sz="2400"/>
              <a:t> criado em 1977 e padronizado em 1982;</a:t>
            </a:r>
            <a:endParaRPr/>
          </a:p>
          <a:p>
            <a:pPr indent="-17780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A primeira rede de grande extensão baseada em TCP/IP entrou em operação em 1 de janeiro de 1983, quando todos os computadores que usavam o ARPANET trocaram os antigos protocolos;</a:t>
            </a:r>
            <a:endParaRPr/>
          </a:p>
          <a:p>
            <a:pPr indent="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  <a:p>
            <a:pPr indent="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Serviços mais comuns	</a:t>
            </a:r>
            <a:br>
              <a:rPr lang="pt-BR"/>
            </a:br>
            <a:endParaRPr/>
          </a:p>
        </p:txBody>
      </p:sp>
      <p:sp>
        <p:nvSpPr>
          <p:cNvPr id="199" name="Google Shape;199;p30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780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pt-BR" sz="2800"/>
              <a:t>Web</a:t>
            </a:r>
            <a:r>
              <a:rPr lang="pt-BR" sz="2800"/>
              <a:t> → </a:t>
            </a:r>
            <a:r>
              <a:rPr i="1" lang="pt-BR" sz="2800"/>
              <a:t>HTTP</a:t>
            </a:r>
            <a:r>
              <a:rPr lang="pt-BR" sz="2800"/>
              <a:t>; </a:t>
            </a:r>
            <a:r>
              <a:rPr i="1" lang="pt-BR" sz="2800">
                <a:solidFill>
                  <a:srgbClr val="4A86E8"/>
                </a:solidFill>
              </a:rPr>
              <a:t>(este é o nosso foco)</a:t>
            </a:r>
            <a:endParaRPr i="1">
              <a:solidFill>
                <a:srgbClr val="4A86E8"/>
              </a:solidFill>
            </a:endParaRPr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Email → POP, SMPT e IMAP;</a:t>
            </a:r>
            <a:endParaRPr/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Rede → DNS, DHCP, TCP, UDP e IP;</a:t>
            </a:r>
            <a:endParaRPr/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Arquivos → FTP;</a:t>
            </a:r>
            <a:endParaRPr/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pt-BR" sz="2800"/>
              <a:t>Comunicação e Segurança → SSH;</a:t>
            </a:r>
            <a:endParaRPr sz="2800"/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Char char="•"/>
            </a:pPr>
            <a:r>
              <a:rPr lang="pt-BR" sz="2800"/>
              <a:t>Voz sobre IP -&gt; VoIP</a:t>
            </a:r>
            <a:endParaRPr sz="2800"/>
          </a:p>
          <a:p>
            <a:pPr indent="-17780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800"/>
              <a:buChar char="•"/>
            </a:pPr>
            <a:r>
              <a:rPr lang="pt-BR" sz="2800"/>
              <a:t>Streaming</a:t>
            </a:r>
            <a:r>
              <a:rPr lang="pt-BR" sz="2800"/>
              <a:t> de </a:t>
            </a:r>
            <a:r>
              <a:rPr lang="pt-BR" sz="2800"/>
              <a:t>áudio</a:t>
            </a:r>
            <a:r>
              <a:rPr lang="pt-BR" sz="2800"/>
              <a:t> e vídeo -&gt; RTSP </a:t>
            </a:r>
            <a:endParaRPr sz="2800"/>
          </a:p>
          <a:p>
            <a:pPr indent="0" lvl="0" marL="17145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Internet x Web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143900" y="4852975"/>
            <a:ext cx="4085700" cy="75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Rede mundial de computadores - TCP/IP</a:t>
            </a:r>
            <a:endParaRPr/>
          </a:p>
        </p:txBody>
      </p:sp>
      <p:pic>
        <p:nvPicPr>
          <p:cNvPr id="207" name="Google Shape;20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3525" y="1457050"/>
            <a:ext cx="3051825" cy="305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600" y="935500"/>
            <a:ext cx="3690175" cy="369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1"/>
          <p:cNvSpPr txBox="1"/>
          <p:nvPr>
            <p:ph idx="1" type="body"/>
          </p:nvPr>
        </p:nvSpPr>
        <p:spPr>
          <a:xfrm>
            <a:off x="4849150" y="4852600"/>
            <a:ext cx="4085700" cy="75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Troca de documentos via HTTP -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rPr lang="pt-BR"/>
              <a:t>Browser</a:t>
            </a:r>
            <a:endParaRPr/>
          </a:p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pt-BR"/>
              <a:t>Web – World Wide Web</a:t>
            </a:r>
            <a:br>
              <a:rPr lang="pt-BR"/>
            </a:b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pt-BR" sz="2590"/>
              <a:t>Criada pela Organização Europeia para a Investigação Nuclear (CERN).</a:t>
            </a:r>
            <a:endParaRPr/>
          </a:p>
          <a:p>
            <a:pPr indent="-171450" lvl="2" marL="857250" rtl="0" algn="l">
              <a:lnSpc>
                <a:spcPct val="115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65"/>
              <a:buChar char="•"/>
            </a:pPr>
            <a:r>
              <a:rPr lang="pt-BR" sz="1665"/>
              <a:t>O responsável pela invenção chama-se Tim Berners-Lee, Universidade de Oxford.</a:t>
            </a:r>
            <a:endParaRPr sz="2590"/>
          </a:p>
          <a:p>
            <a:pPr indent="-17145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pt-BR" sz="2590"/>
              <a:t>Em 1989, propôs um projeto de hipertexto</a:t>
            </a:r>
            <a:endParaRPr/>
          </a:p>
          <a:p>
            <a:pPr indent="-171450" lvl="1" marL="514350" rtl="0" algn="l">
              <a:lnSpc>
                <a:spcPct val="115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220"/>
              <a:buChar char="•"/>
            </a:pPr>
            <a:r>
              <a:rPr lang="pt-BR" sz="2220"/>
              <a:t>Real surgimento da Web.</a:t>
            </a:r>
            <a:endParaRPr/>
          </a:p>
          <a:p>
            <a:pPr indent="-171450" lvl="1" marL="514350" rtl="0" algn="l">
              <a:lnSpc>
                <a:spcPct val="115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220"/>
              <a:buChar char="•"/>
            </a:pPr>
            <a:r>
              <a:rPr lang="pt-BR" sz="2220"/>
              <a:t>Protocolo HTTP.</a:t>
            </a:r>
            <a:endParaRPr sz="2590"/>
          </a:p>
          <a:p>
            <a:pPr indent="-171450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pt-BR" sz="2590"/>
              <a:t>Em 1994 Berners-Lee criou o World Wide Web Consortium (W3C).</a:t>
            </a:r>
            <a:endParaRPr/>
          </a:p>
          <a:p>
            <a:pPr indent="-6985" lvl="0" marL="17145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  <p:pic>
        <p:nvPicPr>
          <p:cNvPr id="217" name="Google Shape;21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91046" y="0"/>
            <a:ext cx="1649714" cy="152135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2"/>
          <p:cNvSpPr txBox="1"/>
          <p:nvPr/>
        </p:nvSpPr>
        <p:spPr>
          <a:xfrm>
            <a:off x="5379675" y="5291700"/>
            <a:ext cx="37644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Matéria - 30 anos da Web...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628650" y="304271"/>
            <a:ext cx="78867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descr="Imagem relacionada" id="225" name="Google Shape;22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96608" y="175903"/>
            <a:ext cx="4923062" cy="29999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primeiros browsers" id="226" name="Google Shape;22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4329" y="175904"/>
            <a:ext cx="2892677" cy="21695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primeiros browsers" id="227" name="Google Shape;227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59679" y="3644604"/>
            <a:ext cx="2586350" cy="193976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primeiros navegadores" id="228" name="Google Shape;228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3561" y="2444976"/>
            <a:ext cx="2918546" cy="218417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pload.wikimedia.org/wikipedia/en/0/0f/Opera_3.62.png" id="229" name="Google Shape;229;p3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445328" y="3603785"/>
            <a:ext cx="2796052" cy="20273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upload.wikimedia.org/wikipedia/commons/thumb/b/b2/WWW_logo_by_Robert_Cailliau.svg/601px-WWW_logo_by_Robert_Cailliau.svg.png" id="230" name="Google Shape;230;p3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65813" y="4865481"/>
            <a:ext cx="895993" cy="65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3"/>
          <p:cNvSpPr/>
          <p:nvPr/>
        </p:nvSpPr>
        <p:spPr>
          <a:xfrm>
            <a:off x="1440130" y="4825624"/>
            <a:ext cx="17868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pt-B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World Wide Web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pt-BR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1991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